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9"/>
  </p:notesMasterIdLst>
  <p:sldIdLst>
    <p:sldId id="256" r:id="rId2"/>
    <p:sldId id="283" r:id="rId3"/>
    <p:sldId id="257" r:id="rId4"/>
    <p:sldId id="258" r:id="rId5"/>
    <p:sldId id="281" r:id="rId6"/>
    <p:sldId id="259" r:id="rId7"/>
    <p:sldId id="260" r:id="rId8"/>
    <p:sldId id="261" r:id="rId9"/>
    <p:sldId id="262" r:id="rId10"/>
    <p:sldId id="263" r:id="rId11"/>
    <p:sldId id="264" r:id="rId12"/>
    <p:sldId id="265" r:id="rId13"/>
    <p:sldId id="266" r:id="rId14"/>
    <p:sldId id="280" r:id="rId15"/>
    <p:sldId id="267" r:id="rId16"/>
    <p:sldId id="268" r:id="rId17"/>
    <p:sldId id="269" r:id="rId18"/>
    <p:sldId id="270" r:id="rId19"/>
    <p:sldId id="282" r:id="rId20"/>
    <p:sldId id="271" r:id="rId21"/>
    <p:sldId id="272" r:id="rId22"/>
    <p:sldId id="273" r:id="rId23"/>
    <p:sldId id="274" r:id="rId24"/>
    <p:sldId id="275" r:id="rId25"/>
    <p:sldId id="276" r:id="rId26"/>
    <p:sldId id="277" r:id="rId27"/>
    <p:sldId id="27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8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1844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A6E12C-200D-4DA9-A146-3A63D057B792}" type="datetimeFigureOut">
              <a:rPr lang="en-US" smtClean="0"/>
              <a:pPr/>
              <a:t>8/4/2011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4D6979-09CA-41EE-A9A1-060BB5D21538}"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8/4/2011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8/4/2011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8/4/2011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n.wikipedia.org/wiki/File:Gatun_lock_gate.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en.wikipedia.org/wiki/File:PanamaCanal1913a.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pancanal.com/eng/maritime/routes.html" TargetMode="External"/><Relationship Id="rId2" Type="http://schemas.openxmlformats.org/officeDocument/2006/relationships/hyperlink" Target="http://www.asce.org/content.aspx?id=2147487305" TargetMode="External"/><Relationship Id="rId1" Type="http://schemas.openxmlformats.org/officeDocument/2006/relationships/slideLayout" Target="../slideLayouts/slideLayout2.xml"/><Relationship Id="rId6" Type="http://schemas.openxmlformats.org/officeDocument/2006/relationships/hyperlink" Target="http://www.pancanal.com/eng/history/history/end.html" TargetMode="External"/><Relationship Id="rId5" Type="http://schemas.openxmlformats.org/officeDocument/2006/relationships/hyperlink" Target="http://www.pancanal.com/eng/history/history/index.html" TargetMode="External"/><Relationship Id="rId4" Type="http://schemas.openxmlformats.org/officeDocument/2006/relationships/hyperlink" Target="http://www.czbrats.com/AmPan/index.htm"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File:Panama_Canal_Rough_Diagram.p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1"/>
            <a:ext cx="7772400" cy="1524000"/>
          </a:xfrm>
        </p:spPr>
        <p:txBody>
          <a:bodyPr>
            <a:noAutofit/>
          </a:bodyPr>
          <a:lstStyle/>
          <a:p>
            <a:r>
              <a:rPr lang="en-US" sz="6000" b="0" dirty="0" smtClean="0">
                <a:solidFill>
                  <a:schemeClr val="accent4">
                    <a:lumMod val="40000"/>
                    <a:lumOff val="60000"/>
                  </a:schemeClr>
                </a:solidFill>
              </a:rPr>
              <a:t>on </a:t>
            </a:r>
            <a:r>
              <a:rPr lang="en-US" sz="6000" b="0" dirty="0" smtClean="0"/>
              <a:t/>
            </a:r>
            <a:br>
              <a:rPr lang="en-US" sz="6000" b="0" dirty="0" smtClean="0"/>
            </a:br>
            <a:r>
              <a:rPr lang="en-US" sz="6000" b="0" dirty="0" smtClean="0"/>
              <a:t>“</a:t>
            </a:r>
            <a:r>
              <a:rPr lang="en-GB" sz="6000" b="0" dirty="0" smtClean="0">
                <a:solidFill>
                  <a:srgbClr val="0070C0"/>
                </a:solidFill>
              </a:rPr>
              <a:t>Panama Canal</a:t>
            </a:r>
            <a:r>
              <a:rPr lang="en-US" sz="6000" b="0" dirty="0" smtClean="0"/>
              <a:t>”</a:t>
            </a:r>
            <a:endParaRPr lang="en-GB" sz="6000" b="0" dirty="0"/>
          </a:p>
        </p:txBody>
      </p:sp>
      <p:pic>
        <p:nvPicPr>
          <p:cNvPr id="24578" name="Picture 2" descr="File:Panama.A2003087.1850.250m.jpg"/>
          <p:cNvPicPr>
            <a:picLocks noChangeAspect="1" noChangeArrowheads="1"/>
          </p:cNvPicPr>
          <p:nvPr/>
        </p:nvPicPr>
        <p:blipFill>
          <a:blip r:embed="rId2"/>
          <a:srcRect/>
          <a:stretch>
            <a:fillRect/>
          </a:stretch>
        </p:blipFill>
        <p:spPr bwMode="auto">
          <a:xfrm>
            <a:off x="1828800" y="2133600"/>
            <a:ext cx="5705475" cy="304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a:xfrm>
            <a:off x="457200" y="1481328"/>
            <a:ext cx="4800600" cy="5148072"/>
          </a:xfrm>
        </p:spPr>
        <p:txBody>
          <a:bodyPr>
            <a:normAutofit fontScale="92500" lnSpcReduction="20000"/>
          </a:bodyPr>
          <a:lstStyle/>
          <a:p>
            <a:pPr algn="just"/>
            <a:r>
              <a:rPr lang="en-GB" b="1" dirty="0" smtClean="0"/>
              <a:t>The central wall between the parallel locks at Gatun has a thickness of 18 meters and stands in excess of 24 meters  in height.</a:t>
            </a:r>
          </a:p>
          <a:p>
            <a:pPr algn="just">
              <a:buNone/>
            </a:pPr>
            <a:endParaRPr lang="en-GB" b="1" dirty="0" smtClean="0"/>
          </a:p>
          <a:p>
            <a:pPr algn="just"/>
            <a:r>
              <a:rPr lang="en-GB" b="1" dirty="0" smtClean="0"/>
              <a:t> It is the size of the locks, specifically the Pedro Miguel Locks, at Balboa, that determine the </a:t>
            </a:r>
            <a:r>
              <a:rPr lang="en-GB" b="1" u="sng" dirty="0" err="1" smtClean="0"/>
              <a:t>Panamax</a:t>
            </a:r>
            <a:r>
              <a:rPr lang="en-GB" b="1" dirty="0" smtClean="0"/>
              <a:t> metric and limit the size of ships that may use the Canal.</a:t>
            </a:r>
          </a:p>
          <a:p>
            <a:pPr algn="just">
              <a:buNone/>
            </a:pPr>
            <a:endParaRPr lang="en-GB" b="1" dirty="0" smtClean="0"/>
          </a:p>
          <a:p>
            <a:endParaRPr lang="en-GB" dirty="0"/>
          </a:p>
        </p:txBody>
      </p:sp>
      <p:pic>
        <p:nvPicPr>
          <p:cNvPr id="4" name="Picture 3" descr="http://upload.wikimedia.org/wikipedia/en/thumb/b/b8/Gatun_lock_gate.JPG/180px-Gatun_lock_gate.JPG">
            <a:hlinkClick r:id="rId2" tooltip="&quot;Mitre lock gate at Gatun&quot;"/>
          </p:cNvPr>
          <p:cNvPicPr/>
          <p:nvPr/>
        </p:nvPicPr>
        <p:blipFill>
          <a:blip r:embed="rId3"/>
          <a:srcRect/>
          <a:stretch>
            <a:fillRect/>
          </a:stretch>
        </p:blipFill>
        <p:spPr bwMode="auto">
          <a:xfrm>
            <a:off x="5638800" y="1600200"/>
            <a:ext cx="28194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a:xfrm>
            <a:off x="457200" y="1295400"/>
            <a:ext cx="3657600" cy="5257800"/>
          </a:xfrm>
        </p:spPr>
        <p:txBody>
          <a:bodyPr>
            <a:noAutofit/>
          </a:bodyPr>
          <a:lstStyle/>
          <a:p>
            <a:pPr algn="just"/>
            <a:r>
              <a:rPr lang="en-GB" sz="1600" b="1" dirty="0" smtClean="0"/>
              <a:t>Peak excavation within the Culebra cut exceeded 512,500 cubic metres of material in the first three months of 1907 and the total workforce exceeded 39,000. The rock was broken up by dynamite, of which up to 4,535,000 kilogram’s were used every year.</a:t>
            </a:r>
          </a:p>
          <a:p>
            <a:pPr algn="just">
              <a:buNone/>
            </a:pPr>
            <a:endParaRPr lang="en-GB" sz="1600" b="1" dirty="0" smtClean="0"/>
          </a:p>
          <a:p>
            <a:pPr algn="just"/>
            <a:r>
              <a:rPr lang="en-GB" sz="1600" b="1" dirty="0" smtClean="0"/>
              <a:t>At Gatun there are 2 parallel sets of locks each consisting of 3 flights. This set of locks lift ships a total of 26 metres. The locks are constructed from concrete from which the aggregate originated from the excavated rock at Culebra. In excess of 1.53 million cubic metres of concrete was used in the construction of the Gatun locks alone.</a:t>
            </a:r>
          </a:p>
        </p:txBody>
      </p:sp>
      <p:pic>
        <p:nvPicPr>
          <p:cNvPr id="5" name="Picture 4" descr="A steam shovel at work"/>
          <p:cNvPicPr/>
          <p:nvPr/>
        </p:nvPicPr>
        <p:blipFill>
          <a:blip r:embed="rId2"/>
          <a:srcRect/>
          <a:stretch>
            <a:fillRect/>
          </a:stretch>
        </p:blipFill>
        <p:spPr bwMode="auto">
          <a:xfrm>
            <a:off x="4648200" y="1219200"/>
            <a:ext cx="3352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p:txBody>
          <a:bodyPr/>
          <a:lstStyle/>
          <a:p>
            <a:r>
              <a:rPr lang="en-GB" b="1" dirty="0" smtClean="0"/>
              <a:t>The building of the canal was completed in 1914, two years ahead of the target date of June 1, 1916.</a:t>
            </a:r>
          </a:p>
          <a:p>
            <a:endParaRPr lang="en-GB" dirty="0"/>
          </a:p>
        </p:txBody>
      </p:sp>
      <p:pic>
        <p:nvPicPr>
          <p:cNvPr id="4" name="Picture 3" descr="http://upload.wikimedia.org/wikipedia/en/thumb/c/cb/PanamaCanal1913a.jpg/800px-PanamaCanal1913a.jpg">
            <a:hlinkClick r:id="rId2" tooltip="&quot;Construction of locks on the Panama Canal, 1913&quot;"/>
          </p:cNvPr>
          <p:cNvPicPr/>
          <p:nvPr/>
        </p:nvPicPr>
        <p:blipFill>
          <a:blip r:embed="rId3"/>
          <a:srcRect/>
          <a:stretch>
            <a:fillRect/>
          </a:stretch>
        </p:blipFill>
        <p:spPr bwMode="auto">
          <a:xfrm>
            <a:off x="685800" y="3276600"/>
            <a:ext cx="76200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GB" dirty="0" smtClean="0"/>
              <a:t>How does the canal work</a:t>
            </a:r>
            <a:endParaRPr lang="en-GB" dirty="0"/>
          </a:p>
        </p:txBody>
      </p:sp>
      <p:sp>
        <p:nvSpPr>
          <p:cNvPr id="5" name="TextBox 4"/>
          <p:cNvSpPr txBox="1"/>
          <p:nvPr/>
        </p:nvSpPr>
        <p:spPr>
          <a:xfrm>
            <a:off x="381000" y="1600200"/>
            <a:ext cx="8382000" cy="4801314"/>
          </a:xfrm>
          <a:prstGeom prst="rect">
            <a:avLst/>
          </a:prstGeom>
          <a:noFill/>
        </p:spPr>
        <p:txBody>
          <a:bodyPr wrap="square" rtlCol="0">
            <a:spAutoFit/>
          </a:bodyPr>
          <a:lstStyle/>
          <a:p>
            <a:pPr lvl="0" indent="457200" algn="just" fontAlgn="base">
              <a:spcBef>
                <a:spcPct val="0"/>
              </a:spcBef>
              <a:spcAft>
                <a:spcPct val="0"/>
              </a:spcAft>
            </a:pPr>
            <a:r>
              <a:rPr lang="en-US" sz="2400" dirty="0" smtClean="0">
                <a:ea typeface="Times New Roman" pitchFamily="18" charset="0"/>
                <a:cs typeface="Arial" pitchFamily="34" charset="0"/>
              </a:rPr>
              <a:t>Ship from the one end of the ocean sails into a open lock which will be at the lower level. Then the lock gate made to open and make the vessel get into the chamber.</a:t>
            </a:r>
          </a:p>
          <a:p>
            <a:pPr lvl="0" indent="457200" algn="just" fontAlgn="base">
              <a:spcBef>
                <a:spcPct val="0"/>
              </a:spcBef>
              <a:spcAft>
                <a:spcPct val="0"/>
              </a:spcAft>
            </a:pPr>
            <a:r>
              <a:rPr lang="en-US" sz="2400" dirty="0" smtClean="0">
                <a:ea typeface="Times New Roman" pitchFamily="18" charset="0"/>
                <a:cs typeface="Arial" pitchFamily="34" charset="0"/>
              </a:rPr>
              <a:t> Now when ship gets into the chamber, the gates are closed. Then the water level in the chamber is raised to the level of the next gate. And same procedure is used to lift the ship until it reaches the level of the lake.</a:t>
            </a:r>
          </a:p>
          <a:p>
            <a:pPr lvl="0" indent="457200" algn="just" fontAlgn="base">
              <a:spcBef>
                <a:spcPct val="0"/>
              </a:spcBef>
              <a:spcAft>
                <a:spcPct val="0"/>
              </a:spcAft>
            </a:pPr>
            <a:r>
              <a:rPr lang="en-US" sz="2400" dirty="0" smtClean="0">
                <a:ea typeface="Times New Roman" pitchFamily="18" charset="0"/>
                <a:cs typeface="Arial" pitchFamily="34" charset="0"/>
              </a:rPr>
              <a:t> Then the vessel sailing through the lake, moves to the other end of the lake where it has to be brought to the other level of the ocean.</a:t>
            </a:r>
            <a:endParaRPr lang="en-US" sz="2400" smtClean="0">
              <a:ea typeface="Times New Roman" pitchFamily="18" charset="0"/>
              <a:cs typeface="Arial" pitchFamily="34" charset="0"/>
            </a:endParaRPr>
          </a:p>
          <a:p>
            <a:pPr lvl="0" indent="457200" algn="just" fontAlgn="base">
              <a:spcBef>
                <a:spcPct val="0"/>
              </a:spcBef>
              <a:spcAft>
                <a:spcPct val="0"/>
              </a:spcAft>
            </a:pPr>
            <a:r>
              <a:rPr lang="en-US" sz="2400" smtClean="0">
                <a:ea typeface="Times New Roman" pitchFamily="18" charset="0"/>
                <a:cs typeface="Arial" pitchFamily="34" charset="0"/>
              </a:rPr>
              <a:t> </a:t>
            </a:r>
            <a:r>
              <a:rPr lang="en-US" sz="2400" dirty="0" smtClean="0">
                <a:ea typeface="Times New Roman" pitchFamily="18" charset="0"/>
                <a:cs typeface="Arial" pitchFamily="34" charset="0"/>
              </a:rPr>
              <a:t>Here the gates work to the reciprocal of the gates where the vessel is lifted before. </a:t>
            </a:r>
            <a:endParaRPr lang="en-US" sz="2400" dirty="0" smtClean="0">
              <a:cs typeface="Arial" pitchFamily="34" charset="0"/>
            </a:endParaRPr>
          </a:p>
          <a:p>
            <a:endParaRPr lang="en-I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Problems at the Culebra Cut</a:t>
            </a:r>
            <a:endParaRPr lang="en-GB" dirty="0"/>
          </a:p>
        </p:txBody>
      </p:sp>
      <p:sp>
        <p:nvSpPr>
          <p:cNvPr id="2" name="Content Placeholder 1"/>
          <p:cNvSpPr>
            <a:spLocks noGrp="1"/>
          </p:cNvSpPr>
          <p:nvPr>
            <p:ph idx="1"/>
          </p:nvPr>
        </p:nvSpPr>
        <p:spPr/>
        <p:txBody>
          <a:bodyPr>
            <a:normAutofit fontScale="70000" lnSpcReduction="20000"/>
          </a:bodyPr>
          <a:lstStyle/>
          <a:p>
            <a:pPr algn="just"/>
            <a:r>
              <a:rPr lang="en-GB" b="1" dirty="0" smtClean="0"/>
              <a:t>When the canal was first designed, the problem of landslides had been ignored.</a:t>
            </a:r>
          </a:p>
          <a:p>
            <a:pPr algn="just"/>
            <a:r>
              <a:rPr lang="en-GB" b="1" dirty="0" smtClean="0"/>
              <a:t> Slides of earth and more importantly rock, increased the amount of excavation within Culebra. </a:t>
            </a:r>
          </a:p>
          <a:p>
            <a:pPr algn="just"/>
            <a:r>
              <a:rPr lang="en-GB" b="1" dirty="0" smtClean="0"/>
              <a:t>The cross section of the canal was constantly being changed to accommodate for the landslides. </a:t>
            </a:r>
          </a:p>
          <a:p>
            <a:pPr algn="just"/>
            <a:r>
              <a:rPr lang="en-GB" b="1" dirty="0" smtClean="0"/>
              <a:t>The slides caused the upper edge of the cut to be taken back beyond their original lines.</a:t>
            </a:r>
          </a:p>
          <a:p>
            <a:pPr algn="just">
              <a:buNone/>
            </a:pPr>
            <a:endParaRPr lang="en-GB" b="1" dirty="0" smtClean="0"/>
          </a:p>
          <a:p>
            <a:pPr algn="just"/>
            <a:r>
              <a:rPr lang="en-GB" b="1" dirty="0" smtClean="0"/>
              <a:t>Numerous test borings had been carried out and samples of the rock were taken, therefore, the quality of the rock was known.</a:t>
            </a:r>
          </a:p>
          <a:p>
            <a:pPr algn="just"/>
            <a:r>
              <a:rPr lang="en-GB" b="1" dirty="0" smtClean="0"/>
              <a:t> The reason for the misjudgement of the strength was due to the underlying strata which contained bands of clay and iron pyrites. </a:t>
            </a:r>
          </a:p>
          <a:p>
            <a:pPr algn="just"/>
            <a:r>
              <a:rPr lang="en-GB" b="1" dirty="0" smtClean="0"/>
              <a:t>Therefore, when the overlying material had been removed, rainwater precipitated through to the lower strata which included the pyrites, whereby rapid deterioration occurred.</a:t>
            </a:r>
          </a:p>
          <a:p>
            <a:pPr algn="just"/>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p:txBody>
          <a:bodyPr>
            <a:normAutofit lnSpcReduction="10000"/>
          </a:bodyPr>
          <a:lstStyle/>
          <a:p>
            <a:r>
              <a:rPr lang="en-GB" b="1" dirty="0" smtClean="0"/>
              <a:t>The first major slide occurred in 1907 at Cucaracha. </a:t>
            </a:r>
          </a:p>
          <a:p>
            <a:r>
              <a:rPr lang="en-GB" b="1" dirty="0" smtClean="0"/>
              <a:t>The initial crack was first noted on October 4th, 1907, then without warning approximately 382,000 cubic metres of clay, moved more than 4 metres in 24 hours.</a:t>
            </a:r>
          </a:p>
          <a:p>
            <a:r>
              <a:rPr lang="en-GB" b="1" dirty="0" smtClean="0"/>
              <a:t>As a direct result of all the slides and upheavals encountered, excavation increased by 15.3 million cubic metres. This was about 25% of the total estimated amount of earth moved.</a:t>
            </a:r>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pic>
        <p:nvPicPr>
          <p:cNvPr id="4" name="Content Placeholder 3" descr="The Cucaracha slide"/>
          <p:cNvPicPr>
            <a:picLocks noGrp="1"/>
          </p:cNvPicPr>
          <p:nvPr>
            <p:ph idx="1"/>
          </p:nvPr>
        </p:nvPicPr>
        <p:blipFill>
          <a:blip r:embed="rId2"/>
          <a:stretch>
            <a:fillRect/>
          </a:stretch>
        </p:blipFill>
        <p:spPr bwMode="auto">
          <a:xfrm>
            <a:off x="1447800" y="1219200"/>
            <a:ext cx="58674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pic>
        <p:nvPicPr>
          <p:cNvPr id="4" name="Content Placeholder 3" descr="A boat on the canal"/>
          <p:cNvPicPr>
            <a:picLocks noGrp="1"/>
          </p:cNvPicPr>
          <p:nvPr>
            <p:ph idx="1"/>
          </p:nvPr>
        </p:nvPicPr>
        <p:blipFill>
          <a:blip r:embed="rId2"/>
          <a:srcRect/>
          <a:stretch>
            <a:fillRect/>
          </a:stretch>
        </p:blipFill>
        <p:spPr bwMode="auto">
          <a:xfrm>
            <a:off x="1752600" y="1981200"/>
            <a:ext cx="54864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0" y="457200"/>
            <a:ext cx="8799653" cy="4375516"/>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4200" b="1" i="0" strike="noStrike" cap="none" normalizeH="0" baseline="0" dirty="0" smtClean="0">
                <a:ln>
                  <a:noFill/>
                </a:ln>
                <a:solidFill>
                  <a:schemeClr val="accent1"/>
                </a:solidFill>
                <a:effectLst>
                  <a:outerShdw blurRad="38100" dist="38100" dir="2700000" algn="tl">
                    <a:srgbClr val="000000">
                      <a:alpha val="43137"/>
                    </a:srgbClr>
                  </a:outerShdw>
                </a:effectLst>
                <a:latin typeface="+mj-lt"/>
                <a:ea typeface="Times New Roman" pitchFamily="18" charset="0"/>
                <a:cs typeface="Times New Roman" pitchFamily="18" charset="0"/>
              </a:rPr>
              <a:t>The locks</a:t>
            </a:r>
          </a:p>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en-US" sz="4200" b="1" i="0" strike="noStrike" cap="none" normalizeH="0" baseline="0" dirty="0" smtClean="0">
              <a:ln>
                <a:noFill/>
              </a:ln>
              <a:solidFill>
                <a:schemeClr val="accent1">
                  <a:lumMod val="60000"/>
                  <a:lumOff val="40000"/>
                </a:schemeClr>
              </a:solidFill>
              <a:effectLst>
                <a:outerShdw blurRad="38100" dist="38100" dir="2700000" algn="tl">
                  <a:srgbClr val="000000">
                    <a:alpha val="43137"/>
                  </a:srgbClr>
                </a:outerShdw>
              </a:effectLst>
              <a:latin typeface="+mj-lt"/>
              <a:ea typeface="Times New Roman" pitchFamily="18" charset="0"/>
              <a:cs typeface="Times New Roman" pitchFamily="18"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1">
                    <a:lumMod val="60000"/>
                    <a:lumOff val="40000"/>
                  </a:schemeClr>
                </a:solidFill>
                <a:effectLst/>
                <a:latin typeface="Franklin Gothic Medium" pitchFamily="34" charset="0"/>
                <a:ea typeface="Times New Roman" pitchFamily="18" charset="0"/>
                <a:cs typeface="Arial" pitchFamily="34" charset="0"/>
              </a:rPr>
              <a:t>Along the route of the canal there is a series of 3 sets of locks, the Gatun, Pedro Miguel and the Miraflores locks.</a:t>
            </a:r>
            <a:r>
              <a:rPr lang="en-US" sz="2400" dirty="0" smtClean="0">
                <a:solidFill>
                  <a:schemeClr val="accent1">
                    <a:lumMod val="60000"/>
                    <a:lumOff val="40000"/>
                  </a:schemeClr>
                </a:solidFill>
                <a:latin typeface="Franklin Gothic Medium" pitchFamily="34" charset="0"/>
                <a:ea typeface="Times New Roman" pitchFamily="18" charset="0"/>
                <a:cs typeface="Arial" pitchFamily="34" charset="0"/>
              </a:rPr>
              <a:t> </a:t>
            </a:r>
            <a:r>
              <a:rPr kumimoji="0" lang="en-US" sz="2400" b="0" i="0" u="none" strike="noStrike" cap="none" normalizeH="0" baseline="0" dirty="0" smtClean="0">
                <a:ln>
                  <a:noFill/>
                </a:ln>
                <a:solidFill>
                  <a:schemeClr val="accent1">
                    <a:lumMod val="60000"/>
                    <a:lumOff val="40000"/>
                  </a:schemeClr>
                </a:solidFill>
                <a:effectLst/>
                <a:latin typeface="Franklin Gothic Medium" pitchFamily="34" charset="0"/>
                <a:ea typeface="Times New Roman" pitchFamily="18" charset="0"/>
                <a:cs typeface="Arial" pitchFamily="34" charset="0"/>
              </a:rPr>
              <a:t>At Gatun there are 2 parallel sets of locks each consisting of 3 flights. This set of locks lift ships a total of 26 metres.</a:t>
            </a:r>
            <a:r>
              <a:rPr kumimoji="0" lang="en-US" sz="2400" b="0" i="0" u="none" strike="noStrike" cap="none" normalizeH="0" dirty="0" smtClean="0">
                <a:ln>
                  <a:noFill/>
                </a:ln>
                <a:solidFill>
                  <a:schemeClr val="accent1">
                    <a:lumMod val="60000"/>
                    <a:lumOff val="40000"/>
                  </a:schemeClr>
                </a:solidFill>
                <a:effectLst/>
                <a:latin typeface="Franklin Gothic Medium" pitchFamily="34" charset="0"/>
                <a:ea typeface="Times New Roman" pitchFamily="18" charset="0"/>
                <a:cs typeface="Arial" pitchFamily="34" charset="0"/>
              </a:rPr>
              <a:t> </a:t>
            </a:r>
            <a:r>
              <a:rPr kumimoji="0" lang="en-US" sz="2400" b="0" i="0" u="none" strike="noStrike" cap="none" normalizeH="0" baseline="0" dirty="0" smtClean="0">
                <a:ln>
                  <a:noFill/>
                </a:ln>
                <a:solidFill>
                  <a:schemeClr val="accent1">
                    <a:lumMod val="60000"/>
                    <a:lumOff val="40000"/>
                  </a:schemeClr>
                </a:solidFill>
                <a:effectLst/>
                <a:latin typeface="Franklin Gothic Medium" pitchFamily="34" charset="0"/>
                <a:ea typeface="Times New Roman" pitchFamily="18" charset="0"/>
                <a:cs typeface="Arial" pitchFamily="34" charset="0"/>
              </a:rPr>
              <a:t>The locks are constructed from concrete from which the aggregate originated from the excavated rock at Culebra.</a:t>
            </a:r>
            <a:r>
              <a:rPr kumimoji="0" lang="en-US" sz="2400" b="0" i="0" u="none" strike="noStrike" cap="none" normalizeH="0" dirty="0" smtClean="0">
                <a:ln>
                  <a:noFill/>
                </a:ln>
                <a:solidFill>
                  <a:schemeClr val="accent1">
                    <a:lumMod val="60000"/>
                    <a:lumOff val="40000"/>
                  </a:schemeClr>
                </a:solidFill>
                <a:effectLst/>
                <a:latin typeface="Franklin Gothic Medium" pitchFamily="34" charset="0"/>
                <a:ea typeface="Times New Roman" pitchFamily="18" charset="0"/>
                <a:cs typeface="Arial" pitchFamily="34" charset="0"/>
              </a:rPr>
              <a:t> </a:t>
            </a:r>
            <a:r>
              <a:rPr kumimoji="0" lang="en-US" sz="2400" b="0" i="0" u="none" strike="noStrike" cap="none" normalizeH="0" baseline="0" dirty="0" smtClean="0">
                <a:ln>
                  <a:noFill/>
                </a:ln>
                <a:solidFill>
                  <a:schemeClr val="accent1">
                    <a:lumMod val="60000"/>
                    <a:lumOff val="40000"/>
                  </a:schemeClr>
                </a:solidFill>
                <a:effectLst/>
                <a:latin typeface="Franklin Gothic Medium" pitchFamily="34" charset="0"/>
                <a:ea typeface="Times New Roman" pitchFamily="18" charset="0"/>
                <a:cs typeface="Arial" pitchFamily="34" charset="0"/>
              </a:rPr>
              <a:t>The excavated rock was crushed and then used as aggregate. In excess of 1.53 million cubic metres of concrete was used in the construction of the Gatun locks alone.</a:t>
            </a:r>
            <a:endParaRPr kumimoji="0" lang="en-US" sz="2400" b="0" i="0" u="none" strike="noStrike" cap="none" normalizeH="0" baseline="0" dirty="0" smtClean="0">
              <a:ln>
                <a:noFill/>
              </a:ln>
              <a:solidFill>
                <a:schemeClr val="accent1">
                  <a:lumMod val="60000"/>
                  <a:lumOff val="40000"/>
                </a:schemeClr>
              </a:solidFill>
              <a:effectLst/>
              <a:latin typeface="Franklin Gothic Medium"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Concept of Panama Canal</a:t>
            </a:r>
          </a:p>
          <a:p>
            <a:r>
              <a:rPr lang="en-US" dirty="0" smtClean="0"/>
              <a:t>The Construction</a:t>
            </a:r>
          </a:p>
          <a:p>
            <a:r>
              <a:rPr lang="en-US" dirty="0" smtClean="0"/>
              <a:t>How Does It Works</a:t>
            </a:r>
          </a:p>
          <a:p>
            <a:r>
              <a:rPr lang="en-US" dirty="0" smtClean="0"/>
              <a:t>Problems at The Culebra Cut</a:t>
            </a:r>
          </a:p>
          <a:p>
            <a:r>
              <a:rPr lang="en-US" dirty="0" smtClean="0"/>
              <a:t>The Locks</a:t>
            </a:r>
          </a:p>
          <a:p>
            <a:r>
              <a:rPr lang="en-US" dirty="0" smtClean="0"/>
              <a:t>Fast Facts</a:t>
            </a:r>
          </a:p>
          <a:p>
            <a:r>
              <a:rPr lang="en-US" dirty="0" smtClean="0"/>
              <a:t>Conclusion</a:t>
            </a:r>
          </a:p>
          <a:p>
            <a:r>
              <a:rPr lang="en-US" dirty="0" smtClean="0"/>
              <a:t>References </a:t>
            </a:r>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Fast Facts</a:t>
            </a:r>
            <a:endParaRPr lang="en-GB" dirty="0"/>
          </a:p>
        </p:txBody>
      </p:sp>
      <p:sp>
        <p:nvSpPr>
          <p:cNvPr id="2" name="Content Placeholder 1"/>
          <p:cNvSpPr>
            <a:spLocks noGrp="1"/>
          </p:cNvSpPr>
          <p:nvPr>
            <p:ph idx="1"/>
          </p:nvPr>
        </p:nvSpPr>
        <p:spPr/>
        <p:txBody>
          <a:bodyPr>
            <a:normAutofit fontScale="92500" lnSpcReduction="10000"/>
          </a:bodyPr>
          <a:lstStyle/>
          <a:p>
            <a:r>
              <a:rPr lang="en-GB" b="1" dirty="0" smtClean="0"/>
              <a:t>One of the largest and most difficult engineering projects ever undertaken</a:t>
            </a:r>
          </a:p>
          <a:p>
            <a:pPr>
              <a:buNone/>
            </a:pPr>
            <a:endParaRPr lang="en-GB" b="1" dirty="0" smtClean="0"/>
          </a:p>
          <a:p>
            <a:r>
              <a:rPr lang="en-GB" b="1" dirty="0" smtClean="0"/>
              <a:t>A ship sailing from New York to San Francisco via the canal travels 9,500 km (6,000 miles), well under half the 22,500 km (14,000 mile) route around Cape Horn.</a:t>
            </a:r>
          </a:p>
          <a:p>
            <a:pPr>
              <a:buNone/>
            </a:pPr>
            <a:endParaRPr lang="en-GB" b="1" dirty="0" smtClean="0"/>
          </a:p>
          <a:p>
            <a:r>
              <a:rPr lang="en-GB" b="1" dirty="0" smtClean="0"/>
              <a:t>By the time the canal was completed, a total of 27,500 workmen are estimated to have died in the French and American efforts.</a:t>
            </a:r>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p:txBody>
          <a:bodyPr>
            <a:normAutofit/>
          </a:bodyPr>
          <a:lstStyle/>
          <a:p>
            <a:r>
              <a:rPr lang="en-GB" b="1" dirty="0" smtClean="0"/>
              <a:t>When the first major slide occurred in 1907 at Cucaracha, many people thought that the construction of the Panama Canal would be impossible.</a:t>
            </a:r>
          </a:p>
          <a:p>
            <a:pPr>
              <a:buNone/>
            </a:pPr>
            <a:r>
              <a:rPr lang="en-GB" b="1" dirty="0" smtClean="0"/>
              <a:t> </a:t>
            </a:r>
          </a:p>
          <a:p>
            <a:r>
              <a:rPr lang="en-GB" b="1" dirty="0" smtClean="0"/>
              <a:t>A tidal range of 20 feet at the Pacific, whereas, the Atlantic range was only about 1 foot. It was concluded that this difference in levels would be a danger to navigation.</a:t>
            </a:r>
          </a:p>
          <a:p>
            <a:endParaRPr lang="en-GB" b="1" dirty="0" smtClean="0"/>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p:txBody>
          <a:bodyPr>
            <a:normAutofit lnSpcReduction="10000"/>
          </a:bodyPr>
          <a:lstStyle/>
          <a:p>
            <a:r>
              <a:rPr lang="en-GB" b="1" dirty="0" smtClean="0"/>
              <a:t>In 1899 the French attempt, had excavated a total of 59.75 million cubic metres which included 14.255 million cubic metres from the Culebra Cut. </a:t>
            </a:r>
          </a:p>
          <a:p>
            <a:r>
              <a:rPr lang="en-GB" b="1" dirty="0" smtClean="0"/>
              <a:t>When the French left, they left behind a considerable amount of machinery housing and a hospital.</a:t>
            </a:r>
          </a:p>
          <a:p>
            <a:r>
              <a:rPr lang="en-GB" b="1" dirty="0" smtClean="0"/>
              <a:t> The reasons behind the French failing to complete the project were due to the diseases carrying </a:t>
            </a:r>
            <a:r>
              <a:rPr lang="en-GB" b="1" dirty="0" err="1" smtClean="0"/>
              <a:t>mosquitos</a:t>
            </a:r>
            <a:r>
              <a:rPr lang="en-GB" b="1" dirty="0" smtClean="0"/>
              <a:t> and the yellow fever and the inadequacy of their machinery.</a:t>
            </a:r>
            <a:endParaRPr lang="en-GB"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p:txBody>
          <a:bodyPr>
            <a:normAutofit/>
          </a:bodyPr>
          <a:lstStyle/>
          <a:p>
            <a:r>
              <a:rPr lang="en-GB" b="1" dirty="0" smtClean="0"/>
              <a:t>An excess of 1.53 million cubic metres of concrete was used in the construction of the Gatun locks alone.</a:t>
            </a:r>
          </a:p>
          <a:p>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Conclusion</a:t>
            </a:r>
            <a:endParaRPr lang="en-GB" dirty="0"/>
          </a:p>
        </p:txBody>
      </p:sp>
      <p:sp>
        <p:nvSpPr>
          <p:cNvPr id="2" name="Content Placeholder 1"/>
          <p:cNvSpPr>
            <a:spLocks noGrp="1"/>
          </p:cNvSpPr>
          <p:nvPr>
            <p:ph idx="1"/>
          </p:nvPr>
        </p:nvSpPr>
        <p:spPr/>
        <p:txBody>
          <a:bodyPr>
            <a:noAutofit/>
          </a:bodyPr>
          <a:lstStyle/>
          <a:p>
            <a:r>
              <a:rPr lang="en-GB" sz="6600" dirty="0" smtClean="0"/>
              <a:t>Civil Engineers made the IMPOSSIBLE........?    </a:t>
            </a:r>
          </a:p>
          <a:p>
            <a:pPr>
              <a:buNone/>
            </a:pPr>
            <a:r>
              <a:rPr lang="en-GB" sz="6600" dirty="0" smtClean="0"/>
              <a:t>  “POSSIBLE......!”.</a:t>
            </a:r>
            <a:endParaRPr lang="en-GB" sz="6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References</a:t>
            </a:r>
            <a:endParaRPr lang="en-GB" dirty="0"/>
          </a:p>
        </p:txBody>
      </p:sp>
      <p:sp>
        <p:nvSpPr>
          <p:cNvPr id="2" name="Content Placeholder 1"/>
          <p:cNvSpPr>
            <a:spLocks noGrp="1"/>
          </p:cNvSpPr>
          <p:nvPr>
            <p:ph idx="1"/>
          </p:nvPr>
        </p:nvSpPr>
        <p:spPr/>
        <p:txBody>
          <a:bodyPr/>
          <a:lstStyle/>
          <a:p>
            <a:pPr>
              <a:buNone/>
            </a:pPr>
            <a:endParaRPr lang="en-GB" u="sng" dirty="0" smtClean="0"/>
          </a:p>
          <a:p>
            <a:pPr>
              <a:buNone/>
            </a:pPr>
            <a:endParaRPr lang="en-GB" dirty="0"/>
          </a:p>
        </p:txBody>
      </p:sp>
      <p:sp>
        <p:nvSpPr>
          <p:cNvPr id="4" name="TextBox 3"/>
          <p:cNvSpPr txBox="1"/>
          <p:nvPr/>
        </p:nvSpPr>
        <p:spPr>
          <a:xfrm>
            <a:off x="838200" y="1447800"/>
            <a:ext cx="7696200" cy="5539978"/>
          </a:xfrm>
          <a:prstGeom prst="rect">
            <a:avLst/>
          </a:prstGeom>
          <a:noFill/>
        </p:spPr>
        <p:txBody>
          <a:bodyPr wrap="square" rtlCol="0">
            <a:spAutoFit/>
          </a:bodyPr>
          <a:lstStyle/>
          <a:p>
            <a:pPr lvl="0">
              <a:buFont typeface="Wingdings" pitchFamily="2" charset="2"/>
              <a:buChar char="v"/>
            </a:pPr>
            <a:r>
              <a:rPr lang="en-US" u="sng" dirty="0" smtClean="0">
                <a:hlinkClick r:id="rId2"/>
              </a:rPr>
              <a:t>"</a:t>
            </a:r>
            <a:r>
              <a:rPr lang="en-US" sz="2400" u="sng" dirty="0" smtClean="0">
                <a:latin typeface="Franklin Gothic Medium" pitchFamily="34" charset="0"/>
                <a:hlinkClick r:id="rId2"/>
              </a:rPr>
              <a:t>Seven Wonders"</a:t>
            </a:r>
            <a:r>
              <a:rPr lang="en-US" sz="2400" dirty="0" smtClean="0">
                <a:latin typeface="Franklin Gothic Medium" pitchFamily="34" charset="0"/>
              </a:rPr>
              <a:t>. American Society of Civil Engineers. Retrieved 2011-02-21</a:t>
            </a:r>
          </a:p>
          <a:p>
            <a:pPr lvl="0">
              <a:buFont typeface="Wingdings" pitchFamily="2" charset="2"/>
              <a:buChar char="v"/>
            </a:pPr>
            <a:endParaRPr lang="en-IN" sz="2400" dirty="0" smtClean="0">
              <a:latin typeface="Franklin Gothic Medium" pitchFamily="34" charset="0"/>
            </a:endParaRPr>
          </a:p>
          <a:p>
            <a:pPr lvl="0">
              <a:buFont typeface="Wingdings" pitchFamily="2" charset="2"/>
              <a:buChar char="v"/>
            </a:pPr>
            <a:r>
              <a:rPr lang="en-US" sz="2400" dirty="0" smtClean="0">
                <a:latin typeface="Franklin Gothic Medium" pitchFamily="34" charset="0"/>
              </a:rPr>
              <a:t> </a:t>
            </a:r>
            <a:r>
              <a:rPr lang="en-US" sz="2400" u="sng" dirty="0" smtClean="0">
                <a:latin typeface="Franklin Gothic Medium" pitchFamily="34" charset="0"/>
                <a:hlinkClick r:id="rId3"/>
              </a:rPr>
              <a:t>"Panama Canal Traffic — Years 1914–2010"</a:t>
            </a:r>
            <a:r>
              <a:rPr lang="en-US" sz="2400" dirty="0" smtClean="0">
                <a:latin typeface="Franklin Gothic Medium" pitchFamily="34" charset="0"/>
              </a:rPr>
              <a:t>. Panama Canal Authority. Retrieved 2011-01-25.</a:t>
            </a:r>
          </a:p>
          <a:p>
            <a:pPr lvl="0"/>
            <a:endParaRPr lang="en-IN" sz="2400" dirty="0" smtClean="0">
              <a:latin typeface="Franklin Gothic Medium" pitchFamily="34" charset="0"/>
            </a:endParaRPr>
          </a:p>
          <a:p>
            <a:pPr lvl="0">
              <a:buFont typeface="Wingdings" pitchFamily="2" charset="2"/>
              <a:buChar char="v"/>
            </a:pPr>
            <a:r>
              <a:rPr lang="en-US" sz="2400" dirty="0" smtClean="0">
                <a:latin typeface="Franklin Gothic Medium" pitchFamily="34" charset="0"/>
              </a:rPr>
              <a:t>Scott, William R. (1913). </a:t>
            </a:r>
            <a:r>
              <a:rPr lang="en-US" sz="2400" i="1" u="sng" dirty="0" smtClean="0">
                <a:latin typeface="Franklin Gothic Medium" pitchFamily="34" charset="0"/>
                <a:hlinkClick r:id="rId4"/>
              </a:rPr>
              <a:t>The Americans in Panama</a:t>
            </a:r>
            <a:r>
              <a:rPr lang="en-US" sz="2400" dirty="0" smtClean="0">
                <a:latin typeface="Franklin Gothic Medium" pitchFamily="34" charset="0"/>
              </a:rPr>
              <a:t>. New York, NY: </a:t>
            </a:r>
            <a:r>
              <a:rPr lang="en-US" sz="2400" dirty="0" err="1" smtClean="0">
                <a:latin typeface="Franklin Gothic Medium" pitchFamily="34" charset="0"/>
              </a:rPr>
              <a:t>Statler</a:t>
            </a:r>
            <a:r>
              <a:rPr lang="en-US" sz="2400" dirty="0" smtClean="0">
                <a:latin typeface="Franklin Gothic Medium" pitchFamily="34" charset="0"/>
              </a:rPr>
              <a:t> Publishing Company</a:t>
            </a:r>
            <a:r>
              <a:rPr lang="en-IN" sz="2400" dirty="0" smtClean="0">
                <a:latin typeface="Franklin Gothic Medium" pitchFamily="34" charset="0"/>
              </a:rPr>
              <a:t>.</a:t>
            </a:r>
          </a:p>
          <a:p>
            <a:pPr lvl="0"/>
            <a:endParaRPr lang="en-IN" sz="2400" dirty="0" smtClean="0">
              <a:latin typeface="Franklin Gothic Medium" pitchFamily="34" charset="0"/>
            </a:endParaRPr>
          </a:p>
          <a:p>
            <a:pPr lvl="0">
              <a:buFont typeface="Wingdings" pitchFamily="2" charset="2"/>
              <a:buChar char="v"/>
            </a:pPr>
            <a:r>
              <a:rPr lang="en-US" sz="2400" dirty="0" smtClean="0">
                <a:latin typeface="Franklin Gothic Medium" pitchFamily="34" charset="0"/>
              </a:rPr>
              <a:t> </a:t>
            </a:r>
            <a:r>
              <a:rPr lang="en-US" sz="2400" u="sng" dirty="0" smtClean="0">
                <a:latin typeface="Franklin Gothic Medium" pitchFamily="34" charset="0"/>
                <a:hlinkClick r:id="rId5"/>
              </a:rPr>
              <a:t>"Read our history: The French Canal Construction"</a:t>
            </a:r>
            <a:r>
              <a:rPr lang="en-US" sz="2400" dirty="0" smtClean="0">
                <a:latin typeface="Franklin Gothic Medium" pitchFamily="34" charset="0"/>
              </a:rPr>
              <a:t>. Panama Canal Authority. Retrieved 2007-09-03</a:t>
            </a:r>
            <a:r>
              <a:rPr lang="en-IN" sz="2400" dirty="0" smtClean="0">
                <a:latin typeface="Franklin Gothic Medium" pitchFamily="34" charset="0"/>
              </a:rPr>
              <a:t>.</a:t>
            </a:r>
          </a:p>
          <a:p>
            <a:pPr lvl="0">
              <a:buFont typeface="Wingdings" pitchFamily="2" charset="2"/>
              <a:buChar char="v"/>
            </a:pPr>
            <a:endParaRPr lang="en-IN" sz="2400" dirty="0" smtClean="0">
              <a:latin typeface="Franklin Gothic Medium" pitchFamily="34" charset="0"/>
            </a:endParaRPr>
          </a:p>
          <a:p>
            <a:pPr lvl="0">
              <a:buFont typeface="Wingdings" pitchFamily="2" charset="2"/>
              <a:buChar char="v"/>
            </a:pPr>
            <a:r>
              <a:rPr lang="en-US" sz="2400" u="sng" dirty="0" smtClean="0">
                <a:latin typeface="Franklin Gothic Medium" pitchFamily="34" charset="0"/>
                <a:hlinkClick r:id="rId6"/>
              </a:rPr>
              <a:t>A History of the Panama Canal: French and American Construction Efforts"</a:t>
            </a:r>
            <a:r>
              <a:rPr lang="en-US" sz="2400" dirty="0" smtClean="0">
                <a:latin typeface="Franklin Gothic Medium" pitchFamily="34" charset="0"/>
              </a:rPr>
              <a:t>. Panama Canal Authority.</a:t>
            </a:r>
            <a:endParaRPr lang="en-IN" sz="2400" dirty="0" smtClean="0">
              <a:latin typeface="Franklin Gothic Medium" pitchFamily="34" charset="0"/>
            </a:endParaRPr>
          </a:p>
          <a:p>
            <a:endParaRPr lang="en-I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BIBLIOGRAPHY</a:t>
            </a:r>
            <a:br>
              <a:rPr lang="en-GB" dirty="0" smtClean="0"/>
            </a:br>
            <a:endParaRPr lang="en-GB" dirty="0"/>
          </a:p>
        </p:txBody>
      </p:sp>
      <p:sp>
        <p:nvSpPr>
          <p:cNvPr id="2" name="Content Placeholder 1"/>
          <p:cNvSpPr>
            <a:spLocks noGrp="1"/>
          </p:cNvSpPr>
          <p:nvPr>
            <p:ph idx="1"/>
          </p:nvPr>
        </p:nvSpPr>
        <p:spPr/>
        <p:txBody>
          <a:bodyPr>
            <a:normAutofit fontScale="77500" lnSpcReduction="20000"/>
          </a:bodyPr>
          <a:lstStyle/>
          <a:p>
            <a:r>
              <a:rPr lang="en-GB" b="1" dirty="0" smtClean="0"/>
              <a:t>Bennett, Ira. History of the Panama Canal. Washington, D.C.: Historical Publishing Co., 1915. </a:t>
            </a:r>
          </a:p>
          <a:p>
            <a:endParaRPr lang="en-GB" b="1" dirty="0" smtClean="0"/>
          </a:p>
          <a:p>
            <a:r>
              <a:rPr lang="en-GB" b="1" dirty="0" smtClean="0"/>
              <a:t>Cameron, Ian. The Impossible Dream. New York: William Morrow &amp; Co, Inc, 1971. </a:t>
            </a:r>
          </a:p>
          <a:p>
            <a:endParaRPr lang="en-GB" b="1" dirty="0" smtClean="0"/>
          </a:p>
          <a:p>
            <a:r>
              <a:rPr lang="en-GB" b="1" dirty="0" err="1" smtClean="0"/>
              <a:t>Chidsey</a:t>
            </a:r>
            <a:r>
              <a:rPr lang="en-GB" b="1" dirty="0" smtClean="0"/>
              <a:t>, Donald. The Panama Canal, An Informal History of its Concept, Building, and Present Status. New York: Crown Publishers Inc, 1970.</a:t>
            </a:r>
          </a:p>
          <a:p>
            <a:pPr>
              <a:buNone/>
            </a:pPr>
            <a:r>
              <a:rPr lang="en-GB" b="1" dirty="0" smtClean="0"/>
              <a:t> </a:t>
            </a:r>
          </a:p>
          <a:p>
            <a:r>
              <a:rPr lang="en-GB" b="1" dirty="0" smtClean="0"/>
              <a:t>McCullough, David. The Path Between the Seas: The Creation of the Panama Canal. New York: Simon and Schuster, 1977.</a:t>
            </a:r>
          </a:p>
          <a:p>
            <a:pPr>
              <a:buNone/>
            </a:pPr>
            <a:r>
              <a:rPr lang="en-GB" b="1" dirty="0" smtClean="0"/>
              <a:t> </a:t>
            </a:r>
          </a:p>
          <a:p>
            <a:r>
              <a:rPr lang="en-GB" b="1" dirty="0" smtClean="0"/>
              <a:t>Tyler Jones, May 31, 1990</a:t>
            </a:r>
          </a:p>
          <a:p>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4709160"/>
          </a:xfrm>
        </p:spPr>
        <p:txBody>
          <a:bodyPr/>
          <a:lstStyle/>
          <a:p>
            <a:pPr>
              <a:buNone/>
            </a:pPr>
            <a:r>
              <a:rPr lang="en-GB" sz="5400" dirty="0" smtClean="0"/>
              <a:t> </a:t>
            </a:r>
          </a:p>
          <a:p>
            <a:pPr>
              <a:buNone/>
            </a:pPr>
            <a:r>
              <a:rPr lang="en-GB" sz="5400" dirty="0" smtClean="0"/>
              <a:t>       </a:t>
            </a:r>
          </a:p>
          <a:p>
            <a:pPr>
              <a:buNone/>
            </a:pPr>
            <a:r>
              <a:rPr lang="en-GB" sz="9600" dirty="0" smtClean="0"/>
              <a:t>   </a:t>
            </a:r>
            <a:r>
              <a:rPr lang="en-GB" sz="9600" b="1" dirty="0" smtClean="0"/>
              <a:t>Thank you</a:t>
            </a:r>
            <a:endParaRPr lang="en-GB" sz="9600" b="1"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sz="4400" dirty="0" smtClean="0"/>
              <a:t>Introduction</a:t>
            </a:r>
            <a:endParaRPr lang="en-GB" dirty="0"/>
          </a:p>
        </p:txBody>
      </p:sp>
      <p:sp>
        <p:nvSpPr>
          <p:cNvPr id="2" name="Content Placeholder 1"/>
          <p:cNvSpPr>
            <a:spLocks noGrp="1"/>
          </p:cNvSpPr>
          <p:nvPr>
            <p:ph idx="1"/>
          </p:nvPr>
        </p:nvSpPr>
        <p:spPr/>
        <p:txBody>
          <a:bodyPr>
            <a:noAutofit/>
          </a:bodyPr>
          <a:lstStyle/>
          <a:p>
            <a:pPr algn="just"/>
            <a:r>
              <a:rPr lang="en-GB" sz="2400" b="1" dirty="0" smtClean="0"/>
              <a:t>The Panama Canal is a man-made canal which joins the Atlantic Ocean and the Pacific ocean. </a:t>
            </a:r>
          </a:p>
          <a:p>
            <a:pPr algn="just">
              <a:buNone/>
            </a:pPr>
            <a:endParaRPr lang="en-GB" sz="2400" b="1" dirty="0" smtClean="0"/>
          </a:p>
          <a:p>
            <a:pPr algn="just"/>
            <a:r>
              <a:rPr lang="en-GB" sz="2400" b="1" dirty="0" smtClean="0"/>
              <a:t>One of the largest and most difficult engineering projects ever undertaken.</a:t>
            </a:r>
          </a:p>
          <a:p>
            <a:pPr algn="just">
              <a:buNone/>
            </a:pPr>
            <a:endParaRPr lang="en-GB" sz="2400" b="1" dirty="0" smtClean="0"/>
          </a:p>
          <a:p>
            <a:pPr algn="just"/>
            <a:r>
              <a:rPr lang="en-GB" sz="2400" b="1" dirty="0" smtClean="0"/>
              <a:t> Replacing the long route via Drake Passage and Cape Horn at the southernmost tip of South America. </a:t>
            </a:r>
          </a:p>
          <a:p>
            <a:pPr algn="just">
              <a:buNone/>
            </a:pPr>
            <a:endParaRPr lang="en-GB" sz="2400" b="1" dirty="0" smtClean="0"/>
          </a:p>
          <a:p>
            <a:pPr algn="just"/>
            <a:r>
              <a:rPr lang="en-GB" sz="2400" b="1" dirty="0" smtClean="0"/>
              <a:t>A ship sailing from New York to San Francisco via the Panama canal travels 9,500 km (6,000 miles), well under half the 22,500 km (14,000 mile) route around Cape Horn.</a:t>
            </a:r>
            <a:endParaRPr lang="en-GB" sz="2400" b="1" baseline="30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a:xfrm>
            <a:off x="457200" y="1143000"/>
            <a:ext cx="8686800" cy="3276600"/>
          </a:xfrm>
        </p:spPr>
        <p:txBody>
          <a:bodyPr>
            <a:noAutofit/>
          </a:bodyPr>
          <a:lstStyle/>
          <a:p>
            <a:pPr algn="just"/>
            <a:r>
              <a:rPr lang="en-GB" sz="2400" b="1" dirty="0" smtClean="0"/>
              <a:t>The first attempt to construct the panama canal began in 1880 under French leadership. </a:t>
            </a:r>
          </a:p>
          <a:p>
            <a:pPr algn="just"/>
            <a:endParaRPr lang="en-GB" sz="2400" b="1" dirty="0" smtClean="0"/>
          </a:p>
          <a:p>
            <a:pPr algn="just"/>
            <a:r>
              <a:rPr lang="en-GB" sz="2400" b="1" dirty="0" smtClean="0"/>
              <a:t>This attempt was failed and saw 21,900 workers died.</a:t>
            </a:r>
          </a:p>
          <a:p>
            <a:pPr algn="just">
              <a:buNone/>
            </a:pPr>
            <a:r>
              <a:rPr lang="en-GB" sz="2400" b="1" dirty="0" smtClean="0"/>
              <a:t> </a:t>
            </a:r>
          </a:p>
          <a:p>
            <a:pPr algn="just"/>
            <a:r>
              <a:rPr lang="en-GB" sz="2400" b="1" dirty="0" smtClean="0"/>
              <a:t>Then the project of building a canal was attempted and completed by the </a:t>
            </a:r>
            <a:r>
              <a:rPr lang="en-GB" sz="2400" b="1" u="sng" dirty="0" smtClean="0"/>
              <a:t>US</a:t>
            </a:r>
            <a:r>
              <a:rPr lang="en-GB" sz="2400" b="1" dirty="0" smtClean="0"/>
              <a:t> in the early 1900’s.</a:t>
            </a:r>
            <a:endParaRPr lang="en-GB"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hematic of the Panama Canal, illustrating the sequence of locks and passages">
            <a:hlinkClick r:id="rId2" tooltip="&quot;A schematic of the Panama Canal, illustrating the sequence of locks and passages&quot;"/>
          </p:cNvPr>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Concept of </a:t>
            </a:r>
            <a:r>
              <a:rPr lang="en-GB" dirty="0" smtClean="0"/>
              <a:t>Panama Canal</a:t>
            </a:r>
            <a:endParaRPr lang="en-GB" dirty="0"/>
          </a:p>
        </p:txBody>
      </p:sp>
      <p:pic>
        <p:nvPicPr>
          <p:cNvPr id="1026" name="Picture 2"/>
          <p:cNvPicPr>
            <a:picLocks noGrp="1" noChangeAspect="1" noChangeArrowheads="1"/>
          </p:cNvPicPr>
          <p:nvPr>
            <p:ph idx="1"/>
          </p:nvPr>
        </p:nvPicPr>
        <p:blipFill>
          <a:blip r:embed="rId2"/>
          <a:stretch>
            <a:fillRect/>
          </a:stretch>
        </p:blipFill>
        <p:spPr bwMode="auto">
          <a:xfrm>
            <a:off x="1976761" y="2292557"/>
            <a:ext cx="5190477" cy="33238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a:xfrm>
            <a:off x="228600" y="1481328"/>
            <a:ext cx="4724400" cy="5148072"/>
          </a:xfrm>
        </p:spPr>
        <p:txBody>
          <a:bodyPr>
            <a:normAutofit fontScale="77500" lnSpcReduction="20000"/>
          </a:bodyPr>
          <a:lstStyle/>
          <a:p>
            <a:pPr algn="just"/>
            <a:r>
              <a:rPr lang="en-GB" b="1" dirty="0" smtClean="0"/>
              <a:t>The length of the Panama Canal is approximately 51 miles.</a:t>
            </a:r>
          </a:p>
          <a:p>
            <a:pPr algn="just"/>
            <a:endParaRPr lang="en-GB" b="1" dirty="0" smtClean="0"/>
          </a:p>
          <a:p>
            <a:pPr algn="just"/>
            <a:r>
              <a:rPr lang="en-GB" b="1" dirty="0" smtClean="0"/>
              <a:t> A trip along the canal from its Atlantic entrance would take you through a 7 mile channel in Limón Bay.</a:t>
            </a:r>
          </a:p>
          <a:p>
            <a:pPr algn="just"/>
            <a:endParaRPr lang="en-GB" b="1" dirty="0" smtClean="0"/>
          </a:p>
          <a:p>
            <a:pPr algn="just"/>
            <a:r>
              <a:rPr lang="en-GB" b="1" dirty="0" smtClean="0"/>
              <a:t>The canal then proceeds for a distance of 11.5 miles to the Gatun Locks.</a:t>
            </a:r>
          </a:p>
          <a:p>
            <a:pPr algn="just"/>
            <a:endParaRPr lang="en-GB" b="1" dirty="0" smtClean="0"/>
          </a:p>
          <a:p>
            <a:pPr algn="just"/>
            <a:r>
              <a:rPr lang="en-GB" b="1" dirty="0" smtClean="0"/>
              <a:t> This series of three locks raise ships 26 metres to Gatun Lake. </a:t>
            </a:r>
          </a:p>
        </p:txBody>
      </p:sp>
      <p:pic>
        <p:nvPicPr>
          <p:cNvPr id="7" name="Picture 6" descr="Plan of Panama Canal"/>
          <p:cNvPicPr/>
          <p:nvPr/>
        </p:nvPicPr>
        <p:blipFill>
          <a:blip r:embed="rId2"/>
          <a:srcRect/>
          <a:stretch>
            <a:fillRect/>
          </a:stretch>
        </p:blipFill>
        <p:spPr bwMode="auto">
          <a:xfrm>
            <a:off x="5181600" y="1676400"/>
            <a:ext cx="31242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Cont......</a:t>
            </a:r>
            <a:endParaRPr lang="en-GB" dirty="0"/>
          </a:p>
        </p:txBody>
      </p:sp>
      <p:sp>
        <p:nvSpPr>
          <p:cNvPr id="2" name="Content Placeholder 1"/>
          <p:cNvSpPr>
            <a:spLocks noGrp="1"/>
          </p:cNvSpPr>
          <p:nvPr>
            <p:ph idx="1"/>
          </p:nvPr>
        </p:nvSpPr>
        <p:spPr>
          <a:xfrm>
            <a:off x="457200" y="1481328"/>
            <a:ext cx="8229600" cy="5376672"/>
          </a:xfrm>
        </p:spPr>
        <p:txBody>
          <a:bodyPr>
            <a:normAutofit fontScale="92500" lnSpcReduction="10000"/>
          </a:bodyPr>
          <a:lstStyle/>
          <a:p>
            <a:pPr algn="just"/>
            <a:r>
              <a:rPr lang="en-GB" b="1" dirty="0" smtClean="0"/>
              <a:t>It continues  through a channel in Gatun Lake for 32 miles to </a:t>
            </a:r>
            <a:r>
              <a:rPr lang="en-GB" b="1" dirty="0" err="1" smtClean="0"/>
              <a:t>Gamboa</a:t>
            </a:r>
            <a:r>
              <a:rPr lang="en-GB" b="1" dirty="0" smtClean="0"/>
              <a:t>. This channel is 8 miles long and 150 metres wide.</a:t>
            </a:r>
          </a:p>
          <a:p>
            <a:pPr algn="just"/>
            <a:endParaRPr lang="en-GB" b="1" dirty="0" smtClean="0"/>
          </a:p>
          <a:p>
            <a:pPr algn="just"/>
            <a:r>
              <a:rPr lang="en-GB" b="1" dirty="0" smtClean="0"/>
              <a:t>At the end of this channel, there are the locks at Pedro Miguel. </a:t>
            </a:r>
          </a:p>
          <a:p>
            <a:pPr algn="just"/>
            <a:endParaRPr lang="en-GB" b="1" dirty="0" smtClean="0"/>
          </a:p>
          <a:p>
            <a:pPr algn="just"/>
            <a:r>
              <a:rPr lang="en-GB" b="1" dirty="0" smtClean="0"/>
              <a:t>These Pedro Miguel locks lower ships 9.4 metres to a lake which then takes you to the </a:t>
            </a:r>
            <a:r>
              <a:rPr lang="en-GB" b="1" dirty="0" err="1" smtClean="0"/>
              <a:t>Miraflores</a:t>
            </a:r>
            <a:r>
              <a:rPr lang="en-GB" b="1" dirty="0" smtClean="0"/>
              <a:t> Locks.</a:t>
            </a:r>
          </a:p>
          <a:p>
            <a:pPr algn="just"/>
            <a:endParaRPr lang="en-GB" b="1" dirty="0" smtClean="0"/>
          </a:p>
          <a:p>
            <a:pPr algn="just"/>
            <a:r>
              <a:rPr lang="en-GB" b="1" dirty="0" smtClean="0"/>
              <a:t> </a:t>
            </a:r>
            <a:r>
              <a:rPr lang="en-GB" b="1" dirty="0" err="1" smtClean="0"/>
              <a:t>Miraflores</a:t>
            </a:r>
            <a:r>
              <a:rPr lang="en-GB" b="1" dirty="0" smtClean="0"/>
              <a:t> lock then lower ships 16 metres to sea level at the canal.</a:t>
            </a:r>
          </a:p>
          <a:p>
            <a:pPr algn="just"/>
            <a:endParaRPr lang="en-GB" dirty="0" smtClean="0"/>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The Construction</a:t>
            </a:r>
            <a:br>
              <a:rPr lang="en-GB" dirty="0" smtClean="0"/>
            </a:br>
            <a:endParaRPr lang="en-GB" dirty="0"/>
          </a:p>
        </p:txBody>
      </p:sp>
      <p:sp>
        <p:nvSpPr>
          <p:cNvPr id="2" name="Content Placeholder 1"/>
          <p:cNvSpPr>
            <a:spLocks noGrp="1"/>
          </p:cNvSpPr>
          <p:nvPr>
            <p:ph idx="1"/>
          </p:nvPr>
        </p:nvSpPr>
        <p:spPr>
          <a:xfrm>
            <a:off x="152400" y="1143000"/>
            <a:ext cx="5334000" cy="5715000"/>
          </a:xfrm>
        </p:spPr>
        <p:txBody>
          <a:bodyPr>
            <a:normAutofit fontScale="70000" lnSpcReduction="20000"/>
          </a:bodyPr>
          <a:lstStyle/>
          <a:p>
            <a:pPr algn="just"/>
            <a:r>
              <a:rPr lang="en-GB" b="1" dirty="0" smtClean="0"/>
              <a:t>The Panama Canal was constructed in two stages. </a:t>
            </a:r>
          </a:p>
          <a:p>
            <a:pPr algn="just"/>
            <a:r>
              <a:rPr lang="en-GB" b="1" dirty="0" smtClean="0"/>
              <a:t>The first between 1881 and 1888, being the work carried out by the French company headed by de </a:t>
            </a:r>
            <a:r>
              <a:rPr lang="en-GB" b="1" dirty="0" err="1" smtClean="0"/>
              <a:t>Lessop</a:t>
            </a:r>
            <a:r>
              <a:rPr lang="en-GB" b="1" dirty="0" smtClean="0"/>
              <a:t>.</a:t>
            </a:r>
          </a:p>
          <a:p>
            <a:pPr algn="just"/>
            <a:r>
              <a:rPr lang="en-GB" b="1" dirty="0" smtClean="0"/>
              <a:t>Secondly the work by the Americans which eventually completed the canals construction between 1904 and 1914.</a:t>
            </a:r>
          </a:p>
          <a:p>
            <a:pPr algn="just"/>
            <a:r>
              <a:rPr lang="en-GB" sz="2900" b="1" dirty="0" smtClean="0"/>
              <a:t>Initially the locks at Gatun had been designed as 28.5 meters wide.</a:t>
            </a:r>
          </a:p>
          <a:p>
            <a:pPr algn="just"/>
            <a:r>
              <a:rPr lang="en-GB" sz="2900" b="1" dirty="0" smtClean="0"/>
              <a:t> In 1908 the United States Navy requested that the locks should be increased to have a width of at least 36 meters which would allow the passage of US naval ships.</a:t>
            </a:r>
          </a:p>
          <a:p>
            <a:pPr algn="just"/>
            <a:r>
              <a:rPr lang="en-GB" sz="2900" b="1" dirty="0" smtClean="0"/>
              <a:t>Compromise was made and the locks were constructed to a width of 33.53 meters . </a:t>
            </a:r>
          </a:p>
          <a:p>
            <a:pPr algn="just"/>
            <a:r>
              <a:rPr lang="en-GB" b="1" dirty="0" smtClean="0"/>
              <a:t>The walls ranging in thickness from 15 meters  at the base to 3 meters  at the top.</a:t>
            </a:r>
          </a:p>
          <a:p>
            <a:endParaRPr lang="en-GB" b="1" dirty="0" smtClean="0"/>
          </a:p>
          <a:p>
            <a:endParaRPr lang="en-GB" b="1" dirty="0" smtClean="0"/>
          </a:p>
          <a:p>
            <a:endParaRPr lang="en-GB" dirty="0"/>
          </a:p>
        </p:txBody>
      </p:sp>
      <p:pic>
        <p:nvPicPr>
          <p:cNvPr id="4" name="Picture 3" descr="Gatun locks"/>
          <p:cNvPicPr/>
          <p:nvPr/>
        </p:nvPicPr>
        <p:blipFill>
          <a:blip r:embed="rId2"/>
          <a:srcRect/>
          <a:stretch>
            <a:fillRect/>
          </a:stretch>
        </p:blipFill>
        <p:spPr bwMode="auto">
          <a:xfrm>
            <a:off x="5562600" y="3124200"/>
            <a:ext cx="32004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338</TotalTime>
  <Words>1287</Words>
  <Application>Microsoft Office PowerPoint</Application>
  <PresentationFormat>On-screen Show (4:3)</PresentationFormat>
  <Paragraphs>126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Apex</vt:lpstr>
      <vt:lpstr>on  “Panama Canal”</vt:lpstr>
      <vt:lpstr>CONTENTS</vt:lpstr>
      <vt:lpstr>Introduction</vt:lpstr>
      <vt:lpstr>Cont......</vt:lpstr>
      <vt:lpstr>Slide 5</vt:lpstr>
      <vt:lpstr>Concept of Panama Canal</vt:lpstr>
      <vt:lpstr>Cont......</vt:lpstr>
      <vt:lpstr>Cont......</vt:lpstr>
      <vt:lpstr>The Construction </vt:lpstr>
      <vt:lpstr>Cont......</vt:lpstr>
      <vt:lpstr>Cont......</vt:lpstr>
      <vt:lpstr>Cont......</vt:lpstr>
      <vt:lpstr>How does the canal work</vt:lpstr>
      <vt:lpstr>Slide 14</vt:lpstr>
      <vt:lpstr>Problems at the Culebra Cut</vt:lpstr>
      <vt:lpstr>Cont......</vt:lpstr>
      <vt:lpstr>Cont......</vt:lpstr>
      <vt:lpstr>Cont......</vt:lpstr>
      <vt:lpstr>Slide 19</vt:lpstr>
      <vt:lpstr>Fast Facts</vt:lpstr>
      <vt:lpstr>Cont......</vt:lpstr>
      <vt:lpstr>Cont......</vt:lpstr>
      <vt:lpstr>Cont......</vt:lpstr>
      <vt:lpstr>Conclusion</vt:lpstr>
      <vt:lpstr>References</vt:lpstr>
      <vt:lpstr>BIBLIOGRAPHY </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engineering project</dc:title>
  <dc:creator>civil engineering project</dc:creator>
  <cp:lastModifiedBy>Brigade</cp:lastModifiedBy>
  <cp:revision>civil engineering project</cp:revision>
  <dcterms:created xsi:type="dcterms:W3CDTF">2006-08-16T00:00:00Z</dcterms:created>
  <dcterms:modified xsi:type="dcterms:W3CDTF">2011-08-04T08:23:33Z</dcterms:modified>
</cp:coreProperties>
</file>